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0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FF07071-25FA-49CA-8981-233BB71BD6B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0A5C0A7-BCB8-4EBC-8E40-0D6757160259}" type="datetimeFigureOut">
              <a:rPr lang="ko-KR" altLang="en-US" smtClean="0"/>
              <a:t>2018-08-24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1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1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1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1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1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1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1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health.snu.ac.kr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906235" y="2212522"/>
            <a:ext cx="10058400" cy="1225097"/>
          </a:xfrm>
        </p:spPr>
        <p:txBody>
          <a:bodyPr/>
          <a:lstStyle/>
          <a:p>
            <a:r>
              <a:rPr lang="ko-KR" altLang="en-US" dirty="0" smtClean="0"/>
              <a:t>보건대학원 전문연구요원</a:t>
            </a:r>
            <a:endParaRPr lang="ko-KR" altLang="en-US" dirty="0"/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  <a:p>
            <a:pPr algn="ctr"/>
            <a:r>
              <a:rPr lang="ko-KR" altLang="en-US" dirty="0" smtClean="0"/>
              <a:t>보건대학원 </a:t>
            </a:r>
            <a:r>
              <a:rPr lang="ko-KR" altLang="en-US" dirty="0" err="1" smtClean="0"/>
              <a:t>행정실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28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626" y="237995"/>
            <a:ext cx="10835015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1. </a:t>
            </a:r>
            <a:r>
              <a:rPr lang="ko-KR" altLang="en-US" sz="2400" b="1" dirty="0" smtClean="0"/>
              <a:t>종류</a:t>
            </a:r>
            <a:endParaRPr lang="en-US" altLang="ko-KR" sz="2400" b="1" dirty="0" smtClean="0"/>
          </a:p>
          <a:p>
            <a:endParaRPr lang="en-US" altLang="ko-KR" dirty="0"/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자연계 박사 수료 후 전문연구요원 </a:t>
            </a:r>
            <a:r>
              <a:rPr lang="en-US" altLang="ko-KR" dirty="0" smtClean="0"/>
              <a:t>(</a:t>
            </a:r>
            <a:r>
              <a:rPr lang="ko-KR" altLang="en-US" dirty="0" smtClean="0"/>
              <a:t>한국연구재단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보건환경연구소 전문연구요원 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서울지방병무청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자연계 박사 수료 후 전문연구요원 </a:t>
            </a: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한국연구재단</a:t>
            </a:r>
            <a:r>
              <a:rPr lang="en-US" altLang="ko-KR" sz="2400" b="1" dirty="0" smtClean="0"/>
              <a:t>)</a:t>
            </a:r>
          </a:p>
          <a:p>
            <a:endParaRPr lang="en-US" altLang="ko-KR" dirty="0"/>
          </a:p>
          <a:p>
            <a:r>
              <a:rPr lang="en-US" altLang="ko-KR" sz="2000" b="1" dirty="0" smtClean="0"/>
              <a:t>   </a:t>
            </a:r>
            <a:r>
              <a:rPr lang="ko-KR" altLang="en-US" sz="2000" b="1" dirty="0" smtClean="0"/>
              <a:t>가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지원자격 </a:t>
            </a:r>
            <a:endParaRPr lang="en-US" altLang="ko-KR" sz="2000" b="1" dirty="0" smtClean="0"/>
          </a:p>
          <a:p>
            <a:endParaRPr lang="en-US" altLang="ko-KR" dirty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석사학위 이상 취득하고 자연계 박사학위과정 수학 중에 있는 자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석박사학위</a:t>
            </a:r>
            <a:r>
              <a:rPr lang="ko-KR" altLang="en-US" dirty="0" smtClean="0"/>
              <a:t> 통합과정에 재학 중인 자는 고등교육법 제 </a:t>
            </a:r>
            <a:r>
              <a:rPr lang="en-US" altLang="ko-KR" dirty="0" smtClean="0"/>
              <a:t>31</a:t>
            </a:r>
            <a:r>
              <a:rPr lang="ko-KR" altLang="en-US" dirty="0" smtClean="0"/>
              <a:t>조 제</a:t>
            </a:r>
            <a:r>
              <a:rPr lang="en-US" altLang="ko-KR" dirty="0" smtClean="0"/>
              <a:t>1</a:t>
            </a:r>
            <a:r>
              <a:rPr lang="ko-KR" altLang="en-US" dirty="0" smtClean="0"/>
              <a:t>항 제</a:t>
            </a:r>
            <a:r>
              <a:rPr lang="en-US" altLang="ko-KR" dirty="0" smtClean="0"/>
              <a:t>2</a:t>
            </a:r>
            <a:r>
              <a:rPr lang="ko-KR" altLang="en-US" dirty="0" smtClean="0"/>
              <a:t>호 및 제 </a:t>
            </a:r>
            <a:r>
              <a:rPr lang="en-US" altLang="ko-KR" dirty="0" smtClean="0"/>
              <a:t>3</a:t>
            </a:r>
            <a:r>
              <a:rPr lang="ko-KR" altLang="en-US" dirty="0" smtClean="0"/>
              <a:t>호의 </a:t>
            </a:r>
            <a:r>
              <a:rPr lang="en-US" altLang="ko-KR" dirty="0" smtClean="0"/>
              <a:t> </a:t>
            </a:r>
            <a:r>
              <a:rPr lang="ko-KR" altLang="en-US" dirty="0" smtClean="0"/>
              <a:t>규정에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</a:t>
            </a:r>
            <a:r>
              <a:rPr lang="ko-KR" altLang="en-US" dirty="0" smtClean="0"/>
              <a:t>의한 석사학위과정의 수업연한 이상을 이수한 자에 한하여 지원할 수 있음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현역입영대상자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재검대상자 포함</a:t>
            </a:r>
            <a:r>
              <a:rPr lang="en-US" altLang="ko-KR" dirty="0" smtClean="0"/>
              <a:t>) </a:t>
            </a:r>
            <a:r>
              <a:rPr lang="ko-KR" altLang="en-US" dirty="0" smtClean="0"/>
              <a:t>중 의무종사기간</a:t>
            </a:r>
            <a:r>
              <a:rPr lang="en-US" altLang="ko-KR" dirty="0" smtClean="0"/>
              <a:t>(3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35</a:t>
            </a:r>
            <a:r>
              <a:rPr lang="ko-KR" altLang="en-US" dirty="0" smtClean="0"/>
              <a:t>세까지</a:t>
            </a:r>
            <a:r>
              <a:rPr lang="en-US" altLang="ko-KR" dirty="0" smtClean="0"/>
              <a:t>*</a:t>
            </a:r>
            <a:r>
              <a:rPr lang="ko-KR" altLang="en-US" dirty="0" smtClean="0"/>
              <a:t> 마칠 수 있는 사람</a:t>
            </a:r>
            <a:endParaRPr lang="en-US" altLang="ko-KR" dirty="0" smtClean="0"/>
          </a:p>
          <a:p>
            <a:r>
              <a:rPr lang="en-US" altLang="ko-KR" dirty="0" smtClean="0"/>
              <a:t>         * </a:t>
            </a:r>
            <a:r>
              <a:rPr lang="ko-KR" altLang="en-US" dirty="0" smtClean="0"/>
              <a:t>병역법 제</a:t>
            </a:r>
            <a:r>
              <a:rPr lang="en-US" altLang="ko-KR" dirty="0" smtClean="0"/>
              <a:t>37</a:t>
            </a:r>
            <a:r>
              <a:rPr lang="ko-KR" altLang="en-US" dirty="0" smtClean="0"/>
              <a:t>조 제 </a:t>
            </a:r>
            <a:r>
              <a:rPr lang="en-US" altLang="ko-KR" dirty="0" smtClean="0"/>
              <a:t>1</a:t>
            </a:r>
            <a:r>
              <a:rPr lang="ko-KR" altLang="en-US" dirty="0" smtClean="0"/>
              <a:t>항 제</a:t>
            </a:r>
            <a:r>
              <a:rPr lang="en-US" altLang="ko-KR" dirty="0" smtClean="0"/>
              <a:t>3</a:t>
            </a:r>
            <a:r>
              <a:rPr lang="ko-KR" altLang="en-US" dirty="0" smtClean="0"/>
              <a:t>호에 해당하는 사람</a:t>
            </a:r>
            <a:r>
              <a:rPr lang="en-US" altLang="ko-KR" dirty="0" smtClean="0"/>
              <a:t>(</a:t>
            </a:r>
            <a:r>
              <a:rPr lang="ko-KR" altLang="en-US" dirty="0" smtClean="0"/>
              <a:t>의사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치과의사</a:t>
            </a:r>
            <a:r>
              <a:rPr lang="en-US" altLang="ko-KR" dirty="0"/>
              <a:t> </a:t>
            </a:r>
            <a:r>
              <a:rPr lang="ko-KR" altLang="en-US" dirty="0" smtClean="0"/>
              <a:t>또는 한의사 자격이 있는 자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</a:t>
            </a:r>
            <a:endParaRPr lang="en-US" altLang="ko-KR" dirty="0"/>
          </a:p>
          <a:p>
            <a:r>
              <a:rPr lang="en-US" altLang="ko-KR" dirty="0" smtClean="0"/>
              <a:t>           37</a:t>
            </a:r>
            <a:r>
              <a:rPr lang="ko-KR" altLang="en-US" dirty="0" smtClean="0"/>
              <a:t>세까지</a:t>
            </a:r>
            <a:r>
              <a:rPr lang="en-US" altLang="ko-KR" dirty="0" smtClean="0"/>
              <a:t>   </a:t>
            </a:r>
          </a:p>
          <a:p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○ 의무사관후보생은 병역법 제</a:t>
            </a:r>
            <a:r>
              <a:rPr lang="en-US" altLang="ko-KR" dirty="0" smtClean="0"/>
              <a:t>58</a:t>
            </a:r>
            <a:r>
              <a:rPr lang="ko-KR" altLang="en-US" dirty="0" smtClean="0"/>
              <a:t>조 제</a:t>
            </a:r>
            <a:r>
              <a:rPr lang="en-US" altLang="ko-KR" dirty="0" smtClean="0"/>
              <a:t>2</a:t>
            </a:r>
            <a:r>
              <a:rPr lang="ko-KR" altLang="en-US" dirty="0" smtClean="0"/>
              <a:t>항 제</a:t>
            </a:r>
            <a:r>
              <a:rPr lang="en-US" altLang="ko-KR" dirty="0" smtClean="0"/>
              <a:t>1</a:t>
            </a:r>
            <a:r>
              <a:rPr lang="ko-KR" altLang="en-US" dirty="0" smtClean="0"/>
              <a:t>호에 따른 </a:t>
            </a:r>
            <a:r>
              <a:rPr lang="ko-KR" altLang="en-US" dirty="0" err="1" smtClean="0"/>
              <a:t>군전공의</a:t>
            </a:r>
            <a:r>
              <a:rPr lang="ko-KR" altLang="en-US" dirty="0" smtClean="0"/>
              <a:t> 수련기관에서 정하여진 과정을      </a:t>
            </a: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</a:t>
            </a:r>
            <a:r>
              <a:rPr lang="ko-KR" altLang="en-US" dirty="0" smtClean="0"/>
              <a:t>마치고 박사학위과정 수학인 자 중 국방부에서 해당연도 박사학위과정 전문연구요원 편입대상                  </a:t>
            </a:r>
            <a:endParaRPr lang="en-US" altLang="ko-KR" dirty="0" smtClean="0"/>
          </a:p>
          <a:p>
            <a:r>
              <a:rPr lang="en-US" altLang="ko-KR" dirty="0" smtClean="0"/>
              <a:t>         </a:t>
            </a:r>
            <a:r>
              <a:rPr lang="ko-KR" altLang="en-US" dirty="0" smtClean="0"/>
              <a:t>선발전형 </a:t>
            </a:r>
            <a:r>
              <a:rPr lang="ko-KR" altLang="en-US" dirty="0" err="1" smtClean="0"/>
              <a:t>응시가능자로</a:t>
            </a:r>
            <a:r>
              <a:rPr lang="ko-KR" altLang="en-US" dirty="0" smtClean="0"/>
              <a:t> 통보 받은 사람</a:t>
            </a:r>
          </a:p>
          <a:p>
            <a:r>
              <a:rPr lang="en-US" altLang="ko-KR" dirty="0" smtClean="0"/>
              <a:t>     </a:t>
            </a:r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771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2943" y="175364"/>
            <a:ext cx="1169931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자연계 박사 수료 후 전문연구요원 </a:t>
            </a: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한국연구재단</a:t>
            </a:r>
            <a:r>
              <a:rPr lang="en-US" altLang="ko-KR" sz="2400" b="1" dirty="0" smtClean="0"/>
              <a:t>)</a:t>
            </a:r>
          </a:p>
          <a:p>
            <a:r>
              <a:rPr lang="en-US" altLang="ko-KR" dirty="0" smtClean="0"/>
              <a:t>   </a:t>
            </a:r>
          </a:p>
          <a:p>
            <a:r>
              <a:rPr lang="en-US" altLang="ko-KR" sz="2000" b="1" dirty="0"/>
              <a:t> </a:t>
            </a:r>
            <a:r>
              <a:rPr lang="en-US" altLang="ko-KR" sz="2000" b="1" dirty="0" smtClean="0"/>
              <a:t> </a:t>
            </a:r>
            <a:r>
              <a:rPr lang="ko-KR" altLang="en-US" sz="2000" b="1" dirty="0" smtClean="0"/>
              <a:t>나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선발기준</a:t>
            </a:r>
            <a:endParaRPr lang="en-US" altLang="ko-KR" sz="2000" b="1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영어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서울대학교 언어교육원</a:t>
            </a:r>
            <a:r>
              <a:rPr lang="en-US" altLang="ko-KR" dirty="0" smtClean="0"/>
              <a:t>TEPS(</a:t>
            </a:r>
            <a:r>
              <a:rPr lang="ko-KR" altLang="en-US" dirty="0" smtClean="0"/>
              <a:t>접수마감일 기준 유효한 성적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990</a:t>
            </a:r>
            <a:r>
              <a:rPr lang="ko-KR" altLang="en-US" dirty="0" smtClean="0"/>
              <a:t>점 만점을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점 만점으로 환산 </a:t>
            </a:r>
            <a:r>
              <a:rPr lang="en-US" altLang="ko-KR" dirty="0" smtClean="0"/>
              <a:t>(2018.05.12.</a:t>
            </a:r>
            <a:r>
              <a:rPr lang="ko-KR" altLang="en-US" dirty="0" smtClean="0"/>
              <a:t>부터 신 </a:t>
            </a:r>
            <a:r>
              <a:rPr lang="ko-KR" altLang="en-US" dirty="0" err="1" smtClean="0"/>
              <a:t>텝스</a:t>
            </a:r>
            <a:r>
              <a:rPr lang="ko-KR" altLang="en-US" dirty="0" smtClean="0"/>
              <a:t> </a:t>
            </a:r>
            <a:r>
              <a:rPr lang="en-US" altLang="ko-KR" dirty="0" smtClean="0"/>
              <a:t>600</a:t>
            </a:r>
            <a:r>
              <a:rPr lang="ko-KR" altLang="en-US" dirty="0" smtClean="0"/>
              <a:t>점 만점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</a:t>
            </a:r>
            <a:r>
              <a:rPr lang="ko-KR" altLang="en-US" dirty="0" smtClean="0"/>
              <a:t>과락기준 </a:t>
            </a:r>
            <a:r>
              <a:rPr lang="en-US" altLang="ko-KR" dirty="0" smtClean="0"/>
              <a:t>500</a:t>
            </a:r>
            <a:r>
              <a:rPr lang="ko-KR" altLang="en-US" dirty="0" smtClean="0"/>
              <a:t>점</a:t>
            </a:r>
            <a:r>
              <a:rPr lang="en-US" altLang="ko-KR" dirty="0" smtClean="0"/>
              <a:t>(</a:t>
            </a:r>
            <a:r>
              <a:rPr lang="ko-KR" altLang="en-US" dirty="0" smtClean="0"/>
              <a:t>환산점수 </a:t>
            </a:r>
            <a:r>
              <a:rPr lang="en-US" altLang="ko-KR" dirty="0" smtClean="0"/>
              <a:t>151.52</a:t>
            </a:r>
            <a:r>
              <a:rPr lang="ko-KR" altLang="en-US" dirty="0" smtClean="0"/>
              <a:t>점</a:t>
            </a:r>
            <a:r>
              <a:rPr lang="en-US" altLang="ko-KR" dirty="0" smtClean="0"/>
              <a:t>) </a:t>
            </a:r>
            <a:r>
              <a:rPr lang="ko-KR" altLang="en-US" dirty="0" smtClean="0"/>
              <a:t>미만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국사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국사편찬위윈회</a:t>
            </a:r>
            <a:r>
              <a:rPr lang="ko-KR" altLang="en-US" dirty="0" smtClean="0"/>
              <a:t> 한국사 능력검정시험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접수마감일 기준 유효성적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3</a:t>
            </a:r>
            <a:r>
              <a:rPr lang="ko-KR" altLang="en-US" dirty="0" smtClean="0"/>
              <a:t>급 이상 합격자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석사과정 성적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백분율 점수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점 만점으로 환산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가산점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국제과학올림피아드 입상자 관련 서류 제출 시 영어시험 배점 </a:t>
            </a:r>
            <a:r>
              <a:rPr lang="en-US" altLang="ko-KR" dirty="0" smtClean="0"/>
              <a:t>5%(15</a:t>
            </a:r>
            <a:r>
              <a:rPr lang="ko-KR" altLang="en-US" dirty="0" smtClean="0"/>
              <a:t>점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가산점</a:t>
            </a:r>
            <a:r>
              <a:rPr lang="ko-KR" altLang="en-US" dirty="0" smtClean="0"/>
              <a:t> 부여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동점자</a:t>
            </a:r>
            <a:r>
              <a:rPr lang="ko-KR" altLang="en-US" dirty="0" smtClean="0"/>
              <a:t> 발생시 우선순위 </a:t>
            </a:r>
            <a:r>
              <a:rPr lang="en-US" altLang="ko-KR" dirty="0" smtClean="0"/>
              <a:t>: </a:t>
            </a:r>
            <a:r>
              <a:rPr lang="ko-KR" altLang="en-US" dirty="0"/>
              <a:t>① 대학원성적 고득점자 → ② 영어성적 고득점자 → ③ 연소자</a:t>
            </a:r>
          </a:p>
          <a:p>
            <a:r>
              <a:rPr lang="ko-KR" altLang="en-US" dirty="0" smtClean="0"/>
              <a:t> </a:t>
            </a:r>
            <a:endParaRPr lang="en-US" altLang="ko-KR" dirty="0" smtClean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760987"/>
              </p:ext>
            </p:extLst>
          </p:nvPr>
        </p:nvGraphicFramePr>
        <p:xfrm>
          <a:off x="718095" y="1288015"/>
          <a:ext cx="7248526" cy="1727454"/>
        </p:xfrm>
        <a:graphic>
          <a:graphicData uri="http://schemas.openxmlformats.org/drawingml/2006/table">
            <a:tbl>
              <a:tblPr/>
              <a:tblGrid>
                <a:gridCol w="1669161"/>
                <a:gridCol w="1669035"/>
                <a:gridCol w="1955165"/>
                <a:gridCol w="1955165"/>
              </a:tblGrid>
              <a:tr h="30848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구 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배 점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비 고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0848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공인인증시험 점수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영 어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300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점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환산점수 반영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4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국 사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3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급이상 통과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PASS)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8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출신대학원 성적반영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2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대학원 석사과정 성적</a:t>
                      </a:r>
                      <a:endParaRPr lang="ko-KR" altLang="en-US" sz="1200" kern="0" spc="-2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300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점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출신 대학원에서 제출한 백분율 환산점수를 반영</a:t>
                      </a:r>
                      <a:endParaRPr lang="ko-KR" altLang="en-US" sz="1200" kern="0" spc="-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48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총 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600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점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04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365" y="150313"/>
            <a:ext cx="10835015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자연계 박사 수료 후 전문연구요원 </a:t>
            </a: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한국연구재단</a:t>
            </a:r>
            <a:r>
              <a:rPr lang="en-US" altLang="ko-KR" sz="2400" b="1" dirty="0" smtClean="0"/>
              <a:t>)</a:t>
            </a:r>
          </a:p>
          <a:p>
            <a:r>
              <a:rPr lang="en-US" altLang="ko-KR" dirty="0" smtClean="0"/>
              <a:t>   </a:t>
            </a:r>
          </a:p>
          <a:p>
            <a:r>
              <a:rPr lang="en-US" altLang="ko-KR" sz="2000" b="1" dirty="0"/>
              <a:t> </a:t>
            </a:r>
            <a:r>
              <a:rPr lang="en-US" altLang="ko-KR" sz="2000" b="1" dirty="0" smtClean="0"/>
              <a:t> </a:t>
            </a:r>
            <a:r>
              <a:rPr lang="ko-KR" altLang="en-US" sz="2000" b="1" dirty="0"/>
              <a:t> </a:t>
            </a:r>
            <a:r>
              <a:rPr lang="ko-KR" altLang="en-US" sz="2000" b="1" dirty="0" smtClean="0"/>
              <a:t>다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선발 절차</a:t>
            </a:r>
            <a:endParaRPr lang="en-US" altLang="ko-KR" sz="2000" b="1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</a:t>
            </a:r>
          </a:p>
          <a:p>
            <a:endParaRPr lang="en-US" altLang="ko-KR" dirty="0"/>
          </a:p>
          <a:p>
            <a:r>
              <a:rPr lang="ko-KR" altLang="en-US" sz="2000" b="1" dirty="0" smtClean="0"/>
              <a:t>  라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신청시기 </a:t>
            </a:r>
            <a:endParaRPr lang="en-US" altLang="ko-KR" sz="2000" b="1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○ 전기 자연계 대학원 전문연구요원 </a:t>
            </a:r>
            <a:r>
              <a:rPr lang="en-US" altLang="ko-KR" dirty="0" smtClean="0"/>
              <a:t>: 4</a:t>
            </a:r>
            <a:r>
              <a:rPr lang="ko-KR" altLang="en-US" dirty="0" smtClean="0"/>
              <a:t>월 말 </a:t>
            </a:r>
            <a:r>
              <a:rPr lang="en-US" altLang="ko-KR" dirty="0" smtClean="0"/>
              <a:t>~ 5</a:t>
            </a:r>
            <a:r>
              <a:rPr lang="ko-KR" altLang="en-US" dirty="0" smtClean="0"/>
              <a:t>월 초 </a:t>
            </a:r>
            <a:r>
              <a:rPr lang="en-US" altLang="ko-KR" dirty="0" smtClean="0"/>
              <a:t>(2017</a:t>
            </a:r>
            <a:r>
              <a:rPr lang="ko-KR" altLang="en-US" dirty="0" smtClean="0"/>
              <a:t>년 전기 기준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        </a:t>
            </a:r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 전기 자연계 대학원 전문연구요원 </a:t>
            </a:r>
            <a:r>
              <a:rPr lang="en-US" altLang="ko-KR" dirty="0" smtClean="0"/>
              <a:t>: 9</a:t>
            </a:r>
            <a:r>
              <a:rPr lang="ko-KR" altLang="en-US" dirty="0" smtClean="0"/>
              <a:t>월 중순 </a:t>
            </a:r>
            <a:r>
              <a:rPr lang="en-US" altLang="ko-KR" dirty="0" smtClean="0"/>
              <a:t>~ 10</a:t>
            </a:r>
            <a:r>
              <a:rPr lang="ko-KR" altLang="en-US" dirty="0" smtClean="0"/>
              <a:t>월 초 </a:t>
            </a:r>
            <a:r>
              <a:rPr lang="en-US" altLang="ko-KR" dirty="0" smtClean="0"/>
              <a:t>(2017</a:t>
            </a:r>
            <a:r>
              <a:rPr lang="ko-KR" altLang="en-US" dirty="0" smtClean="0"/>
              <a:t>년 후기 기준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en-US" altLang="ko-KR" sz="2000" b="1" dirty="0" smtClean="0"/>
              <a:t>   </a:t>
            </a:r>
            <a:r>
              <a:rPr lang="ko-KR" altLang="en-US" sz="2000" b="1" dirty="0"/>
              <a:t>마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세부사항</a:t>
            </a:r>
            <a:endParaRPr lang="en-US" altLang="ko-KR" sz="2000" b="1" dirty="0" smtClean="0"/>
          </a:p>
          <a:p>
            <a:endParaRPr lang="en-US" altLang="ko-KR" dirty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 보건대학원 홈페이지</a:t>
            </a:r>
            <a:r>
              <a:rPr lang="en-US" altLang="ko-KR" dirty="0" smtClean="0"/>
              <a:t>(</a:t>
            </a:r>
            <a:r>
              <a:rPr lang="en-US" altLang="ko-KR" dirty="0" smtClean="0">
                <a:hlinkClick r:id="rId2"/>
              </a:rPr>
              <a:t>http://health.snu.ac.kr</a:t>
            </a:r>
            <a:r>
              <a:rPr lang="en-US" altLang="ko-KR" dirty="0" smtClean="0"/>
              <a:t>) – </a:t>
            </a:r>
            <a:r>
              <a:rPr lang="ko-KR" altLang="en-US" dirty="0" smtClean="0"/>
              <a:t>학사정보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학사공지 </a:t>
            </a:r>
            <a:r>
              <a:rPr lang="en-US" altLang="ko-KR" dirty="0" smtClean="0"/>
              <a:t>– “</a:t>
            </a:r>
            <a:r>
              <a:rPr lang="ko-KR" altLang="en-US" dirty="0" smtClean="0"/>
              <a:t>자연계 대학원</a:t>
            </a:r>
            <a:r>
              <a:rPr lang="en-US" altLang="ko-KR" dirty="0" smtClean="0"/>
              <a:t>” </a:t>
            </a:r>
            <a:r>
              <a:rPr lang="ko-KR" altLang="en-US" dirty="0" smtClean="0"/>
              <a:t>검색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</a:t>
            </a:r>
            <a:endParaRPr lang="en-US" altLang="ko-KR" dirty="0"/>
          </a:p>
          <a:p>
            <a:r>
              <a:rPr lang="en-US" altLang="ko-KR" dirty="0" smtClean="0"/>
              <a:t>           </a:t>
            </a:r>
          </a:p>
          <a:p>
            <a:endParaRPr lang="en-US" altLang="ko-KR" dirty="0" smtClean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271474"/>
              </p:ext>
            </p:extLst>
          </p:nvPr>
        </p:nvGraphicFramePr>
        <p:xfrm>
          <a:off x="843542" y="1330905"/>
          <a:ext cx="5895341" cy="2608707"/>
        </p:xfrm>
        <a:graphic>
          <a:graphicData uri="http://schemas.openxmlformats.org/drawingml/2006/table">
            <a:tbl>
              <a:tblPr/>
              <a:tblGrid>
                <a:gridCol w="532003"/>
                <a:gridCol w="100839"/>
                <a:gridCol w="1136015"/>
                <a:gridCol w="215519"/>
                <a:gridCol w="1351661"/>
                <a:gridCol w="215519"/>
                <a:gridCol w="1136015"/>
                <a:gridCol w="215519"/>
                <a:gridCol w="992251"/>
              </a:tblGrid>
              <a:tr h="4451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구분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지원서 취합 및 제출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접수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지원서 심사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합격자 발표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71"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주체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해당 대학교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한국연구재단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한국연구재단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한국연구재단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414"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88"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t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5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414"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27000" marR="0" indent="-12700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272"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내용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t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지원자 소속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대학 담당자가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총괄 현황 제출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접수 확인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신청공문 및 제출서류 구비 등</a:t>
                      </a:r>
                      <a:r>
                        <a:rPr lang="en-US" altLang="ko-KR" sz="1200" kern="0" spc="-6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지원자격 요건 및 선정기준 검토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편입대상자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t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발표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49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365" y="150313"/>
            <a:ext cx="10835015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3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보건환경연구소 전문연구요원</a:t>
            </a:r>
            <a:endParaRPr lang="en-US" altLang="ko-KR" sz="2400" b="1" dirty="0" smtClean="0"/>
          </a:p>
          <a:p>
            <a:r>
              <a:rPr lang="en-US" altLang="ko-KR" dirty="0" smtClean="0"/>
              <a:t>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/>
              <a:t> </a:t>
            </a:r>
            <a:r>
              <a:rPr lang="ko-KR" altLang="en-US" dirty="0" smtClean="0"/>
              <a:t>가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지원자격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현역입영대상자 중 의무종사기간</a:t>
            </a:r>
            <a:r>
              <a:rPr lang="en-US" altLang="ko-KR" dirty="0" smtClean="0"/>
              <a:t>(3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35</a:t>
            </a:r>
            <a:r>
              <a:rPr lang="ko-KR" altLang="en-US" dirty="0" smtClean="0"/>
              <a:t>세까지 마칠 수 있는 자로서</a:t>
            </a:r>
            <a:r>
              <a:rPr lang="en-US" altLang="ko-KR" dirty="0" smtClean="0"/>
              <a:t>,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석사이상 학위를 취득하고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석박사학위</a:t>
            </a:r>
            <a:r>
              <a:rPr lang="ko-KR" altLang="en-US" dirty="0" smtClean="0"/>
              <a:t> 통합과정의 경우 </a:t>
            </a:r>
            <a:r>
              <a:rPr lang="ko-KR" altLang="en-US" dirty="0" err="1" smtClean="0"/>
              <a:t>학적상태</a:t>
            </a:r>
            <a:r>
              <a:rPr lang="ko-KR" altLang="en-US" dirty="0" smtClean="0"/>
              <a:t> 수료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/>
              <a:t> </a:t>
            </a:r>
            <a:r>
              <a:rPr lang="ko-KR" altLang="en-US" dirty="0" smtClean="0"/>
              <a:t>보건환경연구소에서 연구원으로 종사하고 </a:t>
            </a:r>
            <a:r>
              <a:rPr lang="ko-KR" altLang="en-US" dirty="0" err="1" smtClean="0"/>
              <a:t>있는자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 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 나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제출서류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TEPS </a:t>
            </a:r>
            <a:r>
              <a:rPr lang="ko-KR" altLang="en-US" dirty="0" smtClean="0"/>
              <a:t>성적표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접수마감일 기준 최근 </a:t>
            </a:r>
            <a:r>
              <a:rPr lang="en-US" altLang="ko-KR" dirty="0" smtClean="0"/>
              <a:t>2</a:t>
            </a:r>
            <a:r>
              <a:rPr lang="ko-KR" altLang="en-US" dirty="0" smtClean="0"/>
              <a:t>년 이내</a:t>
            </a:r>
            <a:r>
              <a:rPr lang="en-US" altLang="ko-KR" dirty="0" smtClean="0"/>
              <a:t>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 국사시험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국사편찬위원회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한국사능력검정시험</a:t>
            </a:r>
            <a:r>
              <a:rPr lang="en-US" altLang="ko-KR" dirty="0" smtClean="0"/>
              <a:t>’ (</a:t>
            </a:r>
            <a:r>
              <a:rPr lang="ko-KR" altLang="en-US" dirty="0" smtClean="0"/>
              <a:t>접수마감일 기준 최근 </a:t>
            </a:r>
            <a:r>
              <a:rPr lang="en-US" altLang="ko-KR" dirty="0" smtClean="0"/>
              <a:t>2</a:t>
            </a:r>
            <a:r>
              <a:rPr lang="ko-KR" altLang="en-US" dirty="0" smtClean="0"/>
              <a:t>년 이내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      3</a:t>
            </a:r>
            <a:r>
              <a:rPr lang="ko-KR" altLang="en-US" dirty="0" err="1" smtClean="0"/>
              <a:t>급이상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출신 대학 전 과정 성적표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출신 대학원 전 과정 성적표</a:t>
            </a:r>
            <a:endParaRPr lang="en-US" altLang="ko-KR" dirty="0"/>
          </a:p>
          <a:p>
            <a:r>
              <a:rPr lang="en-US" altLang="ko-KR" dirty="0" smtClean="0"/>
              <a:t>    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</a:t>
            </a:r>
          </a:p>
          <a:p>
            <a:endParaRPr lang="en-US" altLang="ko-KR" dirty="0"/>
          </a:p>
          <a:p>
            <a:r>
              <a:rPr lang="ko-KR" altLang="en-US" dirty="0" smtClean="0"/>
              <a:t>  </a:t>
            </a:r>
            <a:endParaRPr lang="en-US" altLang="ko-KR" dirty="0"/>
          </a:p>
          <a:p>
            <a:r>
              <a:rPr lang="en-US" altLang="ko-KR" dirty="0" smtClean="0"/>
              <a:t>  </a:t>
            </a:r>
            <a:endParaRPr lang="en-US" altLang="ko-KR" dirty="0"/>
          </a:p>
          <a:p>
            <a:r>
              <a:rPr lang="en-US" altLang="ko-KR" dirty="0" smtClean="0"/>
              <a:t>           </a:t>
            </a:r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25831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365" y="150314"/>
            <a:ext cx="10835015" cy="911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3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보건환경연구소 전문연구요원</a:t>
            </a:r>
            <a:endParaRPr lang="en-US" altLang="ko-KR" sz="2400" b="1" dirty="0" smtClean="0"/>
          </a:p>
          <a:p>
            <a:r>
              <a:rPr lang="en-US" altLang="ko-KR" dirty="0" smtClean="0"/>
              <a:t>   </a:t>
            </a:r>
          </a:p>
          <a:p>
            <a:r>
              <a:rPr lang="ko-KR" altLang="en-US" sz="2000" b="1" dirty="0" smtClean="0"/>
              <a:t> </a:t>
            </a:r>
            <a:r>
              <a:rPr lang="en-US" altLang="ko-KR" sz="2000" b="1" dirty="0" smtClean="0"/>
              <a:t>   </a:t>
            </a:r>
            <a:r>
              <a:rPr lang="ko-KR" altLang="en-US" sz="2000" b="1" dirty="0" smtClean="0"/>
              <a:t> 다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배정 인원 </a:t>
            </a:r>
            <a:r>
              <a:rPr lang="en-US" altLang="ko-KR" sz="2000" b="1" dirty="0" smtClean="0"/>
              <a:t>(2018</a:t>
            </a:r>
            <a:r>
              <a:rPr lang="ko-KR" altLang="en-US" sz="2000" b="1" dirty="0" smtClean="0"/>
              <a:t>년도 보건환경연구소 배정인원</a:t>
            </a:r>
            <a:r>
              <a:rPr lang="en-US" altLang="ko-KR" sz="2000" b="1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- </a:t>
            </a:r>
            <a:r>
              <a:rPr lang="ko-KR" altLang="en-US" dirty="0" smtClean="0"/>
              <a:t>인원배정 고시 안내 </a:t>
            </a:r>
            <a:r>
              <a:rPr lang="en-US" altLang="ko-KR" dirty="0" smtClean="0"/>
              <a:t>: 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24</a:t>
            </a:r>
            <a:r>
              <a:rPr lang="ko-KR" altLang="en-US" dirty="0" smtClean="0"/>
              <a:t>일 </a:t>
            </a:r>
            <a:r>
              <a:rPr lang="en-US" altLang="ko-KR" dirty="0" smtClean="0"/>
              <a:t>(</a:t>
            </a:r>
            <a:r>
              <a:rPr lang="ko-KR" altLang="en-US" dirty="0" smtClean="0"/>
              <a:t>병무청 공지사항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- </a:t>
            </a:r>
            <a:r>
              <a:rPr lang="ko-KR" altLang="en-US" dirty="0" smtClean="0"/>
              <a:t>병역지정업체 인원배정 신청 접수 </a:t>
            </a:r>
            <a:r>
              <a:rPr lang="en-US" altLang="ko-KR" dirty="0" smtClean="0"/>
              <a:t>: 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일 </a:t>
            </a:r>
            <a:r>
              <a:rPr lang="en-US" altLang="ko-KR" dirty="0" smtClean="0"/>
              <a:t>~ 6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30</a:t>
            </a:r>
            <a:r>
              <a:rPr lang="ko-KR" altLang="en-US" dirty="0" smtClean="0"/>
              <a:t>일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    - </a:t>
            </a:r>
            <a:r>
              <a:rPr lang="ko-KR" altLang="en-US" dirty="0" smtClean="0"/>
              <a:t>병역지정업체 인원배정 결과 공지 </a:t>
            </a:r>
            <a:r>
              <a:rPr lang="en-US" altLang="ko-KR" dirty="0" smtClean="0"/>
              <a:t>: 2017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29</a:t>
            </a:r>
            <a:r>
              <a:rPr lang="ko-KR" altLang="en-US" dirty="0" smtClean="0"/>
              <a:t>일 </a:t>
            </a:r>
            <a:r>
              <a:rPr lang="en-US" altLang="ko-KR" dirty="0" smtClean="0"/>
              <a:t>(</a:t>
            </a:r>
            <a:r>
              <a:rPr lang="ko-KR" altLang="en-US" dirty="0" smtClean="0"/>
              <a:t>병무청 공지사항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en-US" altLang="ko-KR" dirty="0" smtClean="0"/>
              <a:t>       - </a:t>
            </a:r>
            <a:r>
              <a:rPr lang="ko-KR" altLang="en-US" dirty="0" smtClean="0"/>
              <a:t>배정인원 편입기간 </a:t>
            </a:r>
            <a:r>
              <a:rPr lang="en-US" altLang="ko-KR" dirty="0" smtClean="0"/>
              <a:t>: 2018. 1. 1.~12.31.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     </a:t>
            </a:r>
            <a:r>
              <a:rPr lang="ko-KR" altLang="en-US" sz="2000" b="1" dirty="0" smtClean="0"/>
              <a:t>라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배정인원 조정 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매년 </a:t>
            </a:r>
            <a:r>
              <a:rPr lang="en-US" altLang="ko-KR" sz="2000" b="1" dirty="0" smtClean="0"/>
              <a:t>10</a:t>
            </a:r>
            <a:r>
              <a:rPr lang="ko-KR" altLang="en-US" sz="2000" b="1" dirty="0" smtClean="0"/>
              <a:t>월 중순 병무청 홈페이지</a:t>
            </a:r>
            <a:r>
              <a:rPr lang="en-US" altLang="ko-KR" sz="2000" b="1" dirty="0" smtClean="0"/>
              <a:t>)</a:t>
            </a:r>
          </a:p>
          <a:p>
            <a:endParaRPr lang="en-US" altLang="ko-KR" dirty="0"/>
          </a:p>
          <a:p>
            <a:r>
              <a:rPr lang="en-US" altLang="ko-KR" dirty="0" smtClean="0"/>
              <a:t> 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서울병무청 총괄 배정인원 범위 내에서 전문연구요원 편입원서 </a:t>
            </a:r>
            <a:r>
              <a:rPr lang="ko-KR" altLang="en-US" dirty="0" err="1" smtClean="0"/>
              <a:t>접수분</a:t>
            </a:r>
            <a:r>
              <a:rPr lang="ko-KR" altLang="en-US" dirty="0" smtClean="0"/>
              <a:t> 선착순 편입</a:t>
            </a:r>
            <a:endParaRPr lang="en-US" altLang="ko-KR" dirty="0"/>
          </a:p>
          <a:p>
            <a:r>
              <a:rPr lang="en-US" altLang="ko-KR" dirty="0" smtClean="0"/>
              <a:t>    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○ 편입 대상기관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- ’17</a:t>
            </a:r>
            <a:r>
              <a:rPr lang="ko-KR" altLang="en-US" dirty="0" smtClean="0"/>
              <a:t>년 배정인원을 모두 편입시킨 연구기관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          - ’16</a:t>
            </a:r>
            <a:r>
              <a:rPr lang="ko-KR" altLang="en-US" dirty="0" smtClean="0"/>
              <a:t>년 필요인원 신청을 하지 못하여 </a:t>
            </a:r>
            <a:r>
              <a:rPr lang="en-US" altLang="ko-KR" dirty="0" smtClean="0"/>
              <a:t>’17</a:t>
            </a:r>
            <a:r>
              <a:rPr lang="ko-KR" altLang="en-US" dirty="0" smtClean="0"/>
              <a:t>년 배정인원을 받지 못한 연구기관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(</a:t>
            </a:r>
            <a:r>
              <a:rPr lang="ko-KR" altLang="en-US" dirty="0" smtClean="0"/>
              <a:t>보건환경연구소는 </a:t>
            </a:r>
            <a:r>
              <a:rPr lang="en-US" altLang="ko-KR" dirty="0" smtClean="0"/>
              <a:t>’16</a:t>
            </a:r>
            <a:r>
              <a:rPr lang="ko-KR" altLang="en-US" dirty="0" smtClean="0"/>
              <a:t>년에 필요인원 신청을 하지 못하여 </a:t>
            </a:r>
            <a:r>
              <a:rPr lang="en-US" altLang="ko-KR" dirty="0" smtClean="0"/>
              <a:t>’17</a:t>
            </a:r>
            <a:r>
              <a:rPr lang="ko-KR" altLang="en-US" dirty="0" smtClean="0"/>
              <a:t>년 배정인원을 받지 못하였음</a:t>
            </a:r>
            <a:r>
              <a:rPr lang="en-US" altLang="ko-KR" dirty="0" smtClean="0"/>
              <a:t>)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</a:p>
          <a:p>
            <a:r>
              <a:rPr lang="en-US" altLang="ko-KR" dirty="0" smtClean="0"/>
              <a:t>             ▶</a:t>
            </a:r>
            <a:r>
              <a:rPr lang="ko-KR" altLang="en-US" dirty="0" smtClean="0"/>
              <a:t>만약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월 중순 이전까지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배정인원 </a:t>
            </a:r>
            <a:r>
              <a:rPr lang="en-US" altLang="ko-KR" dirty="0" smtClean="0"/>
              <a:t>2</a:t>
            </a:r>
            <a:r>
              <a:rPr lang="ko-KR" altLang="en-US" dirty="0" smtClean="0"/>
              <a:t>명을 편입 </a:t>
            </a:r>
            <a:r>
              <a:rPr lang="ko-KR" altLang="en-US" dirty="0" err="1" smtClean="0"/>
              <a:t>완료시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신청가능함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</a:t>
            </a:r>
          </a:p>
          <a:p>
            <a:endParaRPr lang="en-US" altLang="ko-KR" dirty="0"/>
          </a:p>
          <a:p>
            <a:r>
              <a:rPr lang="ko-KR" altLang="en-US" dirty="0" smtClean="0"/>
              <a:t>  </a:t>
            </a:r>
            <a:endParaRPr lang="en-US" altLang="ko-KR" dirty="0"/>
          </a:p>
          <a:p>
            <a:r>
              <a:rPr lang="en-US" altLang="ko-KR" dirty="0" smtClean="0"/>
              <a:t>  </a:t>
            </a:r>
            <a:endParaRPr lang="en-US" altLang="ko-KR" dirty="0"/>
          </a:p>
          <a:p>
            <a:r>
              <a:rPr lang="en-US" altLang="ko-KR" dirty="0" smtClean="0"/>
              <a:t>           </a:t>
            </a:r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3336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365" y="150315"/>
            <a:ext cx="1083501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3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보건환경연구소 전문연구요원</a:t>
            </a:r>
            <a:endParaRPr lang="en-US" altLang="ko-KR" sz="2400" b="1" dirty="0" smtClean="0"/>
          </a:p>
          <a:p>
            <a:r>
              <a:rPr lang="en-US" altLang="ko-KR" dirty="0" smtClean="0"/>
              <a:t>   </a:t>
            </a:r>
          </a:p>
          <a:p>
            <a:r>
              <a:rPr lang="en-US" altLang="ko-KR" dirty="0" smtClean="0"/>
              <a:t>    </a:t>
            </a:r>
            <a:r>
              <a:rPr lang="en-US" altLang="ko-KR" b="1" dirty="0" smtClean="0"/>
              <a:t> </a:t>
            </a:r>
            <a:r>
              <a:rPr lang="ko-KR" altLang="en-US" sz="2000" b="1" dirty="0" smtClean="0"/>
              <a:t>마</a:t>
            </a:r>
            <a:r>
              <a:rPr lang="en-US" altLang="ko-KR" sz="2000" b="1" dirty="0" smtClean="0"/>
              <a:t>. </a:t>
            </a:r>
            <a:r>
              <a:rPr lang="ko-KR" altLang="en-US" sz="2000" b="1" dirty="0" smtClean="0"/>
              <a:t>전문연구요원 근무지 변경</a:t>
            </a:r>
            <a:endParaRPr lang="en-US" altLang="ko-KR" sz="2000" b="1" dirty="0" smtClean="0"/>
          </a:p>
          <a:p>
            <a:endParaRPr lang="en-US" altLang="ko-KR" dirty="0"/>
          </a:p>
          <a:p>
            <a:r>
              <a:rPr lang="en-US" altLang="ko-KR" dirty="0" smtClean="0"/>
              <a:t> 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지원요건</a:t>
            </a:r>
            <a:r>
              <a:rPr lang="en-US" altLang="ko-KR" dirty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이전 소속기관에서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개월 이상 근무한 자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    </a:t>
            </a:r>
            <a:r>
              <a:rPr lang="ko-KR" altLang="en-US" dirty="0" smtClean="0"/>
              <a:t>○</a:t>
            </a:r>
            <a:r>
              <a:rPr lang="en-US" altLang="ko-KR" dirty="0" smtClean="0"/>
              <a:t> </a:t>
            </a:r>
            <a:r>
              <a:rPr lang="ko-KR" altLang="en-US" dirty="0" smtClean="0"/>
              <a:t>변경절차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소속기관과 이동희망 기관 모두에서 동의를 받은 후 병무청의 최종 승인 받아 이동 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○ 근무지 변경 전문연구요원은 이전 소속기관의 배정인원 </a:t>
            </a:r>
            <a:r>
              <a:rPr lang="en-US" altLang="ko-KR" dirty="0" smtClean="0"/>
              <a:t>TO</a:t>
            </a:r>
            <a:r>
              <a:rPr lang="ko-KR" altLang="en-US" dirty="0" smtClean="0"/>
              <a:t>를 가지고 오기 때문에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</a:t>
            </a:r>
            <a:r>
              <a:rPr lang="ko-KR" altLang="en-US" dirty="0" smtClean="0"/>
              <a:t>이동하는 기관의 </a:t>
            </a:r>
            <a:r>
              <a:rPr lang="en-US" altLang="ko-KR" dirty="0" smtClean="0"/>
              <a:t>TO</a:t>
            </a:r>
            <a:r>
              <a:rPr lang="ko-KR" altLang="en-US" dirty="0" smtClean="0"/>
              <a:t>를 소모하지 않는다</a:t>
            </a:r>
            <a:r>
              <a:rPr lang="en-US" altLang="ko-KR" smtClean="0"/>
              <a:t>.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 </a:t>
            </a:r>
          </a:p>
          <a:p>
            <a:endParaRPr lang="en-US" altLang="ko-KR" dirty="0"/>
          </a:p>
          <a:p>
            <a:r>
              <a:rPr lang="ko-KR" altLang="en-US" dirty="0" smtClean="0"/>
              <a:t>  </a:t>
            </a:r>
            <a:endParaRPr lang="en-US" altLang="ko-KR" dirty="0"/>
          </a:p>
          <a:p>
            <a:r>
              <a:rPr lang="en-US" altLang="ko-KR" dirty="0" smtClean="0"/>
              <a:t>  </a:t>
            </a:r>
            <a:endParaRPr lang="en-US" altLang="ko-KR" dirty="0"/>
          </a:p>
          <a:p>
            <a:r>
              <a:rPr lang="en-US" altLang="ko-KR" dirty="0" smtClean="0"/>
              <a:t>           </a:t>
            </a:r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53994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근접">
  <a:themeElements>
    <a:clrScheme name="근접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근접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166</TotalTime>
  <Words>798</Words>
  <Application>Microsoft Office PowerPoint</Application>
  <PresentationFormat>사용자 지정</PresentationFormat>
  <Paragraphs>192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근접</vt:lpstr>
      <vt:lpstr>보건대학원 전문연구요원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r</cp:lastModifiedBy>
  <cp:revision>17</cp:revision>
  <dcterms:created xsi:type="dcterms:W3CDTF">2018-05-24T05:29:32Z</dcterms:created>
  <dcterms:modified xsi:type="dcterms:W3CDTF">2018-08-24T05:19:17Z</dcterms:modified>
</cp:coreProperties>
</file>